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5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4" r:id="rId9"/>
    <p:sldId id="275" r:id="rId10"/>
    <p:sldId id="276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7ADFA-76A5-424D-89D0-9B4F25CC35BC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43544-B95F-4FFB-901B-9464C17D52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65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3544-B95F-4FFB-901B-9464C17D52F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55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3544-B95F-4FFB-901B-9464C17D52F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82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210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14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66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87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00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5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65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884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54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471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18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1EE9CED-5AA8-455E-A1B1-F72960B44AA5}" type="datetimeFigureOut">
              <a:rPr lang="ru-RU" smtClean="0"/>
              <a:t>06.10.2025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7629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gfive-test.com/ru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224A7-4771-3D4C-718C-2FD5C6E92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10652"/>
            <a:ext cx="9418320" cy="3789947"/>
          </a:xfrm>
        </p:spPr>
        <p:txBody>
          <a:bodyPr/>
          <a:lstStyle/>
          <a:p>
            <a:r>
              <a:rPr lang="ru-RU"/>
              <a:t>Виды игроков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9154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42" y="3264765"/>
            <a:ext cx="9692640" cy="101723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«Сознательность»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27887-32D7-4885-9E18-25DD354C7790}"/>
              </a:ext>
            </a:extLst>
          </p:cNvPr>
          <p:cNvSpPr/>
          <p:nvPr/>
        </p:nvSpPr>
        <p:spPr>
          <a:xfrm>
            <a:off x="7950936" y="2280242"/>
            <a:ext cx="34611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Самоконтроль.</a:t>
            </a:r>
          </a:p>
          <a:p>
            <a:pPr algn="ctr"/>
            <a:r>
              <a:rPr lang="ru-RU" dirty="0"/>
              <a:t>Организованные, целеустремлённые.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217D03A-7226-4A25-A7D0-43B893E9FB7E}"/>
              </a:ext>
            </a:extLst>
          </p:cNvPr>
          <p:cNvCxnSpPr>
            <a:cxnSpLocks/>
          </p:cNvCxnSpPr>
          <p:nvPr/>
        </p:nvCxnSpPr>
        <p:spPr>
          <a:xfrm>
            <a:off x="594339" y="3382397"/>
            <a:ext cx="10089584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CD2D0679-38E5-4E6F-9344-4460586A0B8F}"/>
              </a:ext>
            </a:extLst>
          </p:cNvPr>
          <p:cNvSpPr/>
          <p:nvPr/>
        </p:nvSpPr>
        <p:spPr>
          <a:xfrm rot="5400000">
            <a:off x="10683128" y="3233176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698EF737-702B-415E-AC81-011E0555822D}"/>
              </a:ext>
            </a:extLst>
          </p:cNvPr>
          <p:cNvSpPr/>
          <p:nvPr/>
        </p:nvSpPr>
        <p:spPr>
          <a:xfrm rot="16200000">
            <a:off x="525482" y="3262549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951E0BA-621E-4253-A38C-09221BD80C4B}"/>
              </a:ext>
            </a:extLst>
          </p:cNvPr>
          <p:cNvSpPr/>
          <p:nvPr/>
        </p:nvSpPr>
        <p:spPr>
          <a:xfrm>
            <a:off x="151155" y="2137883"/>
            <a:ext cx="3687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Импульсивность.</a:t>
            </a:r>
          </a:p>
          <a:p>
            <a:pPr algn="ctr"/>
            <a:r>
              <a:rPr lang="ru-RU"/>
              <a:t>Спонтанные хаотичность.</a:t>
            </a:r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15F20BE-E9D8-436B-93BC-945DBFD0D9D0}"/>
              </a:ext>
            </a:extLst>
          </p:cNvPr>
          <p:cNvSpPr txBox="1">
            <a:spLocks/>
          </p:cNvSpPr>
          <p:nvPr/>
        </p:nvSpPr>
        <p:spPr>
          <a:xfrm>
            <a:off x="826842" y="3589497"/>
            <a:ext cx="9692640" cy="101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/>
              <a:t>Эффективность и организованность</a:t>
            </a:r>
          </a:p>
        </p:txBody>
      </p:sp>
    </p:spTree>
    <p:extLst>
      <p:ext uri="{BB962C8B-B14F-4D97-AF65-F5344CB8AC3E}">
        <p14:creationId xmlns:p14="http://schemas.microsoft.com/office/powerpoint/2010/main" val="280808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42" y="3264765"/>
            <a:ext cx="9692640" cy="101723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«Экстраверсия»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27887-32D7-4885-9E18-25DD354C7790}"/>
              </a:ext>
            </a:extLst>
          </p:cNvPr>
          <p:cNvSpPr/>
          <p:nvPr/>
        </p:nvSpPr>
        <p:spPr>
          <a:xfrm>
            <a:off x="7598005" y="2078518"/>
            <a:ext cx="3483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Тяга к внешним стимулам.</a:t>
            </a:r>
          </a:p>
          <a:p>
            <a:pPr algn="ctr"/>
            <a:r>
              <a:rPr lang="ru-RU" dirty="0"/>
              <a:t>Тяга к эмоциональному напряжению.</a:t>
            </a:r>
          </a:p>
          <a:p>
            <a:pPr algn="ctr"/>
            <a:r>
              <a:rPr lang="ru-RU" dirty="0"/>
              <a:t>Открытость и общительность.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217D03A-7226-4A25-A7D0-43B893E9FB7E}"/>
              </a:ext>
            </a:extLst>
          </p:cNvPr>
          <p:cNvCxnSpPr>
            <a:cxnSpLocks/>
          </p:cNvCxnSpPr>
          <p:nvPr/>
        </p:nvCxnSpPr>
        <p:spPr>
          <a:xfrm>
            <a:off x="594339" y="3382397"/>
            <a:ext cx="10089584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CD2D0679-38E5-4E6F-9344-4460586A0B8F}"/>
              </a:ext>
            </a:extLst>
          </p:cNvPr>
          <p:cNvSpPr/>
          <p:nvPr/>
        </p:nvSpPr>
        <p:spPr>
          <a:xfrm rot="5400000">
            <a:off x="10683128" y="3233176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698EF737-702B-415E-AC81-011E0555822D}"/>
              </a:ext>
            </a:extLst>
          </p:cNvPr>
          <p:cNvSpPr/>
          <p:nvPr/>
        </p:nvSpPr>
        <p:spPr>
          <a:xfrm rot="16200000">
            <a:off x="525482" y="3262549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951E0BA-621E-4253-A38C-09221BD80C4B}"/>
              </a:ext>
            </a:extLst>
          </p:cNvPr>
          <p:cNvSpPr/>
          <p:nvPr/>
        </p:nvSpPr>
        <p:spPr>
          <a:xfrm>
            <a:off x="474491" y="2282619"/>
            <a:ext cx="3687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Жажда спокойствия.</a:t>
            </a:r>
          </a:p>
          <a:p>
            <a:pPr algn="ctr"/>
            <a:r>
              <a:rPr lang="ru-RU" dirty="0"/>
              <a:t>Тяга к умиротворению.</a:t>
            </a:r>
          </a:p>
          <a:p>
            <a:pPr algn="ctr"/>
            <a:r>
              <a:rPr lang="ru-RU" dirty="0"/>
              <a:t>Замкнутость и молчаливость.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BFB45D8-519A-41B3-9535-E54B4E61A7D0}"/>
              </a:ext>
            </a:extLst>
          </p:cNvPr>
          <p:cNvSpPr txBox="1">
            <a:spLocks/>
          </p:cNvSpPr>
          <p:nvPr/>
        </p:nvSpPr>
        <p:spPr>
          <a:xfrm>
            <a:off x="826842" y="3589497"/>
            <a:ext cx="9692640" cy="101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/>
              <a:t>Энергичность и открытость</a:t>
            </a:r>
          </a:p>
        </p:txBody>
      </p:sp>
    </p:spTree>
    <p:extLst>
      <p:ext uri="{BB962C8B-B14F-4D97-AF65-F5344CB8AC3E}">
        <p14:creationId xmlns:p14="http://schemas.microsoft.com/office/powerpoint/2010/main" val="296818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42" y="3264765"/>
            <a:ext cx="9692640" cy="101723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«Доброжелательность»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27887-32D7-4885-9E18-25DD354C7790}"/>
              </a:ext>
            </a:extLst>
          </p:cNvPr>
          <p:cNvSpPr/>
          <p:nvPr/>
        </p:nvSpPr>
        <p:spPr>
          <a:xfrm>
            <a:off x="7950936" y="2280242"/>
            <a:ext cx="3461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Сотрудничество.</a:t>
            </a:r>
          </a:p>
          <a:p>
            <a:pPr algn="ctr"/>
            <a:r>
              <a:rPr lang="ru-RU" dirty="0"/>
              <a:t>Доверчивость и эмпатия.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217D03A-7226-4A25-A7D0-43B893E9FB7E}"/>
              </a:ext>
            </a:extLst>
          </p:cNvPr>
          <p:cNvCxnSpPr>
            <a:cxnSpLocks/>
          </p:cNvCxnSpPr>
          <p:nvPr/>
        </p:nvCxnSpPr>
        <p:spPr>
          <a:xfrm>
            <a:off x="594339" y="3382397"/>
            <a:ext cx="10089584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CD2D0679-38E5-4E6F-9344-4460586A0B8F}"/>
              </a:ext>
            </a:extLst>
          </p:cNvPr>
          <p:cNvSpPr/>
          <p:nvPr/>
        </p:nvSpPr>
        <p:spPr>
          <a:xfrm rot="5400000">
            <a:off x="10683128" y="3233176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698EF737-702B-415E-AC81-011E0555822D}"/>
              </a:ext>
            </a:extLst>
          </p:cNvPr>
          <p:cNvSpPr/>
          <p:nvPr/>
        </p:nvSpPr>
        <p:spPr>
          <a:xfrm rot="16200000">
            <a:off x="525482" y="3262549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951E0BA-621E-4253-A38C-09221BD80C4B}"/>
              </a:ext>
            </a:extLst>
          </p:cNvPr>
          <p:cNvSpPr/>
          <p:nvPr/>
        </p:nvSpPr>
        <p:spPr>
          <a:xfrm>
            <a:off x="151155" y="2137883"/>
            <a:ext cx="3687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Конфронтация. </a:t>
            </a:r>
          </a:p>
          <a:p>
            <a:pPr algn="ctr"/>
            <a:r>
              <a:rPr lang="ru-RU" dirty="0"/>
              <a:t>Агрессия и подозрительность.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0478FA8-24A4-4BF5-B2AD-EE1F02DC64C8}"/>
              </a:ext>
            </a:extLst>
          </p:cNvPr>
          <p:cNvSpPr txBox="1">
            <a:spLocks/>
          </p:cNvSpPr>
          <p:nvPr/>
        </p:nvSpPr>
        <p:spPr>
          <a:xfrm>
            <a:off x="826842" y="3589497"/>
            <a:ext cx="9692640" cy="101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/>
              <a:t>Дружелюбие и сочувствие</a:t>
            </a:r>
          </a:p>
        </p:txBody>
      </p:sp>
    </p:spTree>
    <p:extLst>
      <p:ext uri="{BB962C8B-B14F-4D97-AF65-F5344CB8AC3E}">
        <p14:creationId xmlns:p14="http://schemas.microsoft.com/office/powerpoint/2010/main" val="230698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42" y="3264765"/>
            <a:ext cx="9692640" cy="101723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«</a:t>
            </a:r>
            <a:r>
              <a:rPr lang="ru-RU" dirty="0" err="1"/>
              <a:t>Нейротизм</a:t>
            </a:r>
            <a:r>
              <a:rPr lang="ru-RU" dirty="0"/>
              <a:t>»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27887-32D7-4885-9E18-25DD354C7790}"/>
              </a:ext>
            </a:extLst>
          </p:cNvPr>
          <p:cNvSpPr/>
          <p:nvPr/>
        </p:nvSpPr>
        <p:spPr>
          <a:xfrm>
            <a:off x="7532017" y="2272579"/>
            <a:ext cx="3812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Сильное переживание негативных эмоций.</a:t>
            </a:r>
          </a:p>
          <a:p>
            <a:pPr algn="ctr"/>
            <a:r>
              <a:rPr lang="ru-RU" dirty="0"/>
              <a:t>Подвержены вспышкам эмоций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217D03A-7226-4A25-A7D0-43B893E9FB7E}"/>
              </a:ext>
            </a:extLst>
          </p:cNvPr>
          <p:cNvCxnSpPr>
            <a:cxnSpLocks/>
          </p:cNvCxnSpPr>
          <p:nvPr/>
        </p:nvCxnSpPr>
        <p:spPr>
          <a:xfrm>
            <a:off x="594339" y="3382397"/>
            <a:ext cx="10089584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CD2D0679-38E5-4E6F-9344-4460586A0B8F}"/>
              </a:ext>
            </a:extLst>
          </p:cNvPr>
          <p:cNvSpPr/>
          <p:nvPr/>
        </p:nvSpPr>
        <p:spPr>
          <a:xfrm rot="5400000">
            <a:off x="10683128" y="3233176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698EF737-702B-415E-AC81-011E0555822D}"/>
              </a:ext>
            </a:extLst>
          </p:cNvPr>
          <p:cNvSpPr/>
          <p:nvPr/>
        </p:nvSpPr>
        <p:spPr>
          <a:xfrm rot="16200000">
            <a:off x="525482" y="3262549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951E0BA-621E-4253-A38C-09221BD80C4B}"/>
              </a:ext>
            </a:extLst>
          </p:cNvPr>
          <p:cNvSpPr/>
          <p:nvPr/>
        </p:nvSpPr>
        <p:spPr>
          <a:xfrm>
            <a:off x="151155" y="2282619"/>
            <a:ext cx="3687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Спокойное отношение к невзгодам.</a:t>
            </a:r>
          </a:p>
          <a:p>
            <a:pPr algn="ctr"/>
            <a:r>
              <a:rPr lang="ru-RU" dirty="0"/>
              <a:t>Уравновешены.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9A61F7D-6ECA-4A84-8ED5-5B79A623AE3A}"/>
              </a:ext>
            </a:extLst>
          </p:cNvPr>
          <p:cNvSpPr txBox="1">
            <a:spLocks/>
          </p:cNvSpPr>
          <p:nvPr/>
        </p:nvSpPr>
        <p:spPr>
          <a:xfrm>
            <a:off x="826842" y="3589497"/>
            <a:ext cx="9692640" cy="101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/>
              <a:t>Чувствительность и возбудимость</a:t>
            </a:r>
          </a:p>
        </p:txBody>
      </p:sp>
    </p:spTree>
    <p:extLst>
      <p:ext uri="{BB962C8B-B14F-4D97-AF65-F5344CB8AC3E}">
        <p14:creationId xmlns:p14="http://schemas.microsoft.com/office/powerpoint/2010/main" val="166944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76" y="323296"/>
            <a:ext cx="9692640" cy="1017232"/>
          </a:xfrm>
        </p:spPr>
        <p:txBody>
          <a:bodyPr/>
          <a:lstStyle/>
          <a:p>
            <a:r>
              <a:rPr lang="ru-RU" dirty="0"/>
              <a:t>МДЭ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DBD1956-2D66-EBB3-6333-4B36887CAFCB}"/>
              </a:ext>
            </a:extLst>
          </p:cNvPr>
          <p:cNvGrpSpPr/>
          <p:nvPr/>
        </p:nvGrpSpPr>
        <p:grpSpPr>
          <a:xfrm>
            <a:off x="7277385" y="2574583"/>
            <a:ext cx="1751798" cy="1751798"/>
            <a:chOff x="2979347" y="2028970"/>
            <a:chExt cx="1751798" cy="1751798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A84ED3DA-E562-506A-3701-059DE27EA6DC}"/>
                </a:ext>
              </a:extLst>
            </p:cNvPr>
            <p:cNvSpPr/>
            <p:nvPr/>
          </p:nvSpPr>
          <p:spPr>
            <a:xfrm>
              <a:off x="2979347" y="2028970"/>
              <a:ext cx="1751798" cy="17517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E695FA-81D1-B083-8485-82B421F98DA3}"/>
                </a:ext>
              </a:extLst>
            </p:cNvPr>
            <p:cNvSpPr txBox="1"/>
            <p:nvPr/>
          </p:nvSpPr>
          <p:spPr>
            <a:xfrm>
              <a:off x="3136139" y="2691293"/>
              <a:ext cx="1438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b="1" dirty="0"/>
                <a:t>Эстетика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FBD73F4-09A7-DCD8-B274-F92F0E97A769}"/>
              </a:ext>
            </a:extLst>
          </p:cNvPr>
          <p:cNvGrpSpPr/>
          <p:nvPr/>
        </p:nvGrpSpPr>
        <p:grpSpPr>
          <a:xfrm>
            <a:off x="1336199" y="2606306"/>
            <a:ext cx="1751798" cy="1751798"/>
            <a:chOff x="2979347" y="2028970"/>
            <a:chExt cx="1751798" cy="1751798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5D6B7038-A369-0431-A555-4201E66DBFEC}"/>
                </a:ext>
              </a:extLst>
            </p:cNvPr>
            <p:cNvSpPr/>
            <p:nvPr/>
          </p:nvSpPr>
          <p:spPr>
            <a:xfrm>
              <a:off x="2979347" y="2028970"/>
              <a:ext cx="1751798" cy="17517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19AA50-6906-B2DF-903C-DB3FB9C5F201}"/>
                </a:ext>
              </a:extLst>
            </p:cNvPr>
            <p:cNvSpPr txBox="1"/>
            <p:nvPr/>
          </p:nvSpPr>
          <p:spPr>
            <a:xfrm>
              <a:off x="3068813" y="2709955"/>
              <a:ext cx="1572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b="1" dirty="0"/>
                <a:t>Механика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5B0ABF8-464A-4C90-F71B-AA64886E9656}"/>
              </a:ext>
            </a:extLst>
          </p:cNvPr>
          <p:cNvGrpSpPr/>
          <p:nvPr/>
        </p:nvGrpSpPr>
        <p:grpSpPr>
          <a:xfrm>
            <a:off x="4306792" y="4782906"/>
            <a:ext cx="1751798" cy="1751798"/>
            <a:chOff x="2979347" y="2028970"/>
            <a:chExt cx="1751798" cy="1751798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3E349EB7-6D51-2B01-540B-5C4057B39D98}"/>
                </a:ext>
              </a:extLst>
            </p:cNvPr>
            <p:cNvSpPr/>
            <p:nvPr/>
          </p:nvSpPr>
          <p:spPr>
            <a:xfrm>
              <a:off x="2979347" y="2028970"/>
              <a:ext cx="1751798" cy="17517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906A07-5DA6-6816-846C-155165B93828}"/>
                </a:ext>
              </a:extLst>
            </p:cNvPr>
            <p:cNvSpPr txBox="1"/>
            <p:nvPr/>
          </p:nvSpPr>
          <p:spPr>
            <a:xfrm>
              <a:off x="3076830" y="2704814"/>
              <a:ext cx="155683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b="1" dirty="0"/>
                <a:t>Геймплей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84F7D5F-468E-74FA-BA48-BFF2CB2E0F88}"/>
              </a:ext>
            </a:extLst>
          </p:cNvPr>
          <p:cNvGrpSpPr/>
          <p:nvPr/>
        </p:nvGrpSpPr>
        <p:grpSpPr>
          <a:xfrm>
            <a:off x="4306792" y="2568922"/>
            <a:ext cx="1751798" cy="1751798"/>
            <a:chOff x="2979347" y="2028970"/>
            <a:chExt cx="1751798" cy="1751798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AC9C2CF-9F96-B558-9A19-718E5F606D09}"/>
                </a:ext>
              </a:extLst>
            </p:cNvPr>
            <p:cNvSpPr/>
            <p:nvPr/>
          </p:nvSpPr>
          <p:spPr>
            <a:xfrm>
              <a:off x="2979347" y="2028970"/>
              <a:ext cx="1751798" cy="17517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1AF860-0673-66D7-A447-E30FDC8B5B00}"/>
                </a:ext>
              </a:extLst>
            </p:cNvPr>
            <p:cNvSpPr txBox="1"/>
            <p:nvPr/>
          </p:nvSpPr>
          <p:spPr>
            <a:xfrm>
              <a:off x="3048776" y="2704814"/>
              <a:ext cx="16129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b="1" dirty="0"/>
                <a:t>Динамика</a:t>
              </a:r>
              <a:endParaRPr lang="ru-RU" sz="2400" b="1" dirty="0"/>
            </a:p>
          </p:txBody>
        </p:sp>
      </p:grpSp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B4F8C87B-80C4-6C2A-A644-AE675D177A5D}"/>
              </a:ext>
            </a:extLst>
          </p:cNvPr>
          <p:cNvSpPr/>
          <p:nvPr/>
        </p:nvSpPr>
        <p:spPr>
          <a:xfrm rot="16200000">
            <a:off x="6238431" y="3081926"/>
            <a:ext cx="859114" cy="694147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BD7D19-D5D9-0F99-0D2B-03BB4EBB5A82}"/>
              </a:ext>
            </a:extLst>
          </p:cNvPr>
          <p:cNvSpPr txBox="1"/>
          <p:nvPr/>
        </p:nvSpPr>
        <p:spPr>
          <a:xfrm>
            <a:off x="421838" y="1373252"/>
            <a:ext cx="818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Цель разработчиков вызвать определённые эмоции игрока.</a:t>
            </a:r>
          </a:p>
          <a:p>
            <a:r>
              <a:rPr lang="ru-RU" dirty="0"/>
              <a:t>Но разработчики могут работать только с механикой.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17B34CB-357C-FBE1-276C-C946C3687F1A}"/>
              </a:ext>
            </a:extLst>
          </p:cNvPr>
          <p:cNvGrpSpPr/>
          <p:nvPr/>
        </p:nvGrpSpPr>
        <p:grpSpPr>
          <a:xfrm>
            <a:off x="1334687" y="4782906"/>
            <a:ext cx="1751798" cy="1751798"/>
            <a:chOff x="2979347" y="2028970"/>
            <a:chExt cx="1751798" cy="1751798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3062C36-E930-AEF1-9D9C-6DE19657F076}"/>
                </a:ext>
              </a:extLst>
            </p:cNvPr>
            <p:cNvSpPr/>
            <p:nvPr/>
          </p:nvSpPr>
          <p:spPr>
            <a:xfrm>
              <a:off x="2979347" y="2028970"/>
              <a:ext cx="1751798" cy="17517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961D-329F-8B7B-A86C-CA3E3FF532F9}"/>
                </a:ext>
              </a:extLst>
            </p:cNvPr>
            <p:cNvSpPr txBox="1"/>
            <p:nvPr/>
          </p:nvSpPr>
          <p:spPr>
            <a:xfrm>
              <a:off x="3068813" y="2709955"/>
              <a:ext cx="15728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b="1" dirty="0"/>
                <a:t>Механика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2CFC628-1BE6-6FA7-5510-346F74891CC8}"/>
              </a:ext>
            </a:extLst>
          </p:cNvPr>
          <p:cNvGrpSpPr/>
          <p:nvPr/>
        </p:nvGrpSpPr>
        <p:grpSpPr>
          <a:xfrm>
            <a:off x="7278897" y="4782906"/>
            <a:ext cx="1751798" cy="1751798"/>
            <a:chOff x="2979347" y="2028970"/>
            <a:chExt cx="1751798" cy="1751798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C191C06-5186-AB99-0110-02B8A471BE40}"/>
                </a:ext>
              </a:extLst>
            </p:cNvPr>
            <p:cNvSpPr/>
            <p:nvPr/>
          </p:nvSpPr>
          <p:spPr>
            <a:xfrm>
              <a:off x="2979347" y="2028970"/>
              <a:ext cx="1751798" cy="17517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414A10-BD48-DD0D-6F44-7FA8A28938CE}"/>
                </a:ext>
              </a:extLst>
            </p:cNvPr>
            <p:cNvSpPr txBox="1"/>
            <p:nvPr/>
          </p:nvSpPr>
          <p:spPr>
            <a:xfrm>
              <a:off x="3283706" y="2550926"/>
              <a:ext cx="11400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b="1" dirty="0"/>
                <a:t>Опыт</a:t>
              </a:r>
            </a:p>
            <a:p>
              <a:pPr algn="ctr"/>
              <a:r>
                <a:rPr lang="ru-RU" sz="2000" b="1" dirty="0"/>
                <a:t>игрока</a:t>
              </a:r>
            </a:p>
          </p:txBody>
        </p:sp>
      </p:grpSp>
      <p:sp>
        <p:nvSpPr>
          <p:cNvPr id="26" name="Стрелка: вниз 25">
            <a:extLst>
              <a:ext uri="{FF2B5EF4-FFF2-40B4-BE49-F238E27FC236}">
                <a16:creationId xmlns:a16="http://schemas.microsoft.com/office/drawing/2014/main" id="{6F21A3B8-8C14-EA4C-047F-CF2FD2580089}"/>
              </a:ext>
            </a:extLst>
          </p:cNvPr>
          <p:cNvSpPr/>
          <p:nvPr/>
        </p:nvSpPr>
        <p:spPr>
          <a:xfrm rot="16200000">
            <a:off x="6238431" y="5284905"/>
            <a:ext cx="859114" cy="694147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: вниз 26">
            <a:extLst>
              <a:ext uri="{FF2B5EF4-FFF2-40B4-BE49-F238E27FC236}">
                <a16:creationId xmlns:a16="http://schemas.microsoft.com/office/drawing/2014/main" id="{54E99D09-CA2C-B290-3A7C-8F7D72717780}"/>
              </a:ext>
            </a:extLst>
          </p:cNvPr>
          <p:cNvSpPr/>
          <p:nvPr/>
        </p:nvSpPr>
        <p:spPr>
          <a:xfrm rot="16200000">
            <a:off x="3266325" y="3081926"/>
            <a:ext cx="859114" cy="694147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7842C85F-FA60-EF01-656F-C2325E931E1F}"/>
              </a:ext>
            </a:extLst>
          </p:cNvPr>
          <p:cNvSpPr/>
          <p:nvPr/>
        </p:nvSpPr>
        <p:spPr>
          <a:xfrm rot="16200000">
            <a:off x="3266325" y="5284905"/>
            <a:ext cx="859114" cy="694147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50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EE91B09-F699-E11A-91A0-565BB4466622}"/>
              </a:ext>
            </a:extLst>
          </p:cNvPr>
          <p:cNvCxnSpPr>
            <a:cxnSpLocks/>
          </p:cNvCxnSpPr>
          <p:nvPr/>
        </p:nvCxnSpPr>
        <p:spPr>
          <a:xfrm flipV="1">
            <a:off x="1580225" y="1862484"/>
            <a:ext cx="7075113" cy="234000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4950997F-1BE7-3309-5649-A4499CF4B884}"/>
              </a:ext>
            </a:extLst>
          </p:cNvPr>
          <p:cNvCxnSpPr>
            <a:cxnSpLocks/>
          </p:cNvCxnSpPr>
          <p:nvPr/>
        </p:nvCxnSpPr>
        <p:spPr>
          <a:xfrm>
            <a:off x="1580225" y="4199138"/>
            <a:ext cx="7208013" cy="234000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76" y="323296"/>
            <a:ext cx="9692640" cy="1017232"/>
          </a:xfrm>
        </p:spPr>
        <p:txBody>
          <a:bodyPr/>
          <a:lstStyle/>
          <a:p>
            <a:r>
              <a:rPr lang="ru-RU" dirty="0"/>
              <a:t>МДЭ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5B0ABF8-464A-4C90-F71B-AA64886E9656}"/>
              </a:ext>
            </a:extLst>
          </p:cNvPr>
          <p:cNvGrpSpPr/>
          <p:nvPr/>
        </p:nvGrpSpPr>
        <p:grpSpPr>
          <a:xfrm>
            <a:off x="3667600" y="3282580"/>
            <a:ext cx="1751798" cy="1751798"/>
            <a:chOff x="2979347" y="2028970"/>
            <a:chExt cx="1751798" cy="1751798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3E349EB7-6D51-2B01-540B-5C4057B39D98}"/>
                </a:ext>
              </a:extLst>
            </p:cNvPr>
            <p:cNvSpPr/>
            <p:nvPr/>
          </p:nvSpPr>
          <p:spPr>
            <a:xfrm>
              <a:off x="2979347" y="2028970"/>
              <a:ext cx="1751798" cy="17517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906A07-5DA6-6816-846C-155165B93828}"/>
                </a:ext>
              </a:extLst>
            </p:cNvPr>
            <p:cNvSpPr txBox="1"/>
            <p:nvPr/>
          </p:nvSpPr>
          <p:spPr>
            <a:xfrm>
              <a:off x="3076830" y="2704814"/>
              <a:ext cx="1556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b="1" dirty="0"/>
                <a:t>Геймплей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ABD7D19-D5D9-0F99-0D2B-03BB4EBB5A82}"/>
              </a:ext>
            </a:extLst>
          </p:cNvPr>
          <p:cNvSpPr txBox="1"/>
          <p:nvPr/>
        </p:nvSpPr>
        <p:spPr>
          <a:xfrm>
            <a:off x="421838" y="1373252"/>
            <a:ext cx="676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Чем дальше от механик, тем менее предсказуемый опыт.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17B34CB-357C-FBE1-276C-C946C3687F1A}"/>
              </a:ext>
            </a:extLst>
          </p:cNvPr>
          <p:cNvGrpSpPr/>
          <p:nvPr/>
        </p:nvGrpSpPr>
        <p:grpSpPr>
          <a:xfrm>
            <a:off x="695495" y="3282580"/>
            <a:ext cx="1751798" cy="1751798"/>
            <a:chOff x="2979347" y="2028970"/>
            <a:chExt cx="1751798" cy="1751798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3062C36-E930-AEF1-9D9C-6DE19657F076}"/>
                </a:ext>
              </a:extLst>
            </p:cNvPr>
            <p:cNvSpPr/>
            <p:nvPr/>
          </p:nvSpPr>
          <p:spPr>
            <a:xfrm>
              <a:off x="2979347" y="2028970"/>
              <a:ext cx="1751798" cy="17517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E3961D-329F-8B7B-A86C-CA3E3FF532F9}"/>
                </a:ext>
              </a:extLst>
            </p:cNvPr>
            <p:cNvSpPr txBox="1"/>
            <p:nvPr/>
          </p:nvSpPr>
          <p:spPr>
            <a:xfrm>
              <a:off x="3068813" y="2709955"/>
              <a:ext cx="1572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b="1" dirty="0"/>
                <a:t>Механика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2CFC628-1BE6-6FA7-5510-346F74891CC8}"/>
              </a:ext>
            </a:extLst>
          </p:cNvPr>
          <p:cNvGrpSpPr/>
          <p:nvPr/>
        </p:nvGrpSpPr>
        <p:grpSpPr>
          <a:xfrm>
            <a:off x="6639705" y="3282580"/>
            <a:ext cx="1751798" cy="1751798"/>
            <a:chOff x="2979347" y="2028970"/>
            <a:chExt cx="1751798" cy="1751798"/>
          </a:xfrm>
        </p:grpSpPr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C191C06-5186-AB99-0110-02B8A471BE40}"/>
                </a:ext>
              </a:extLst>
            </p:cNvPr>
            <p:cNvSpPr/>
            <p:nvPr/>
          </p:nvSpPr>
          <p:spPr>
            <a:xfrm>
              <a:off x="2979347" y="2028970"/>
              <a:ext cx="1751798" cy="17517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414A10-BD48-DD0D-6F44-7FA8A28938CE}"/>
                </a:ext>
              </a:extLst>
            </p:cNvPr>
            <p:cNvSpPr txBox="1"/>
            <p:nvPr/>
          </p:nvSpPr>
          <p:spPr>
            <a:xfrm>
              <a:off x="3283706" y="2550926"/>
              <a:ext cx="11400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b="1" dirty="0"/>
                <a:t>Опыт</a:t>
              </a:r>
            </a:p>
            <a:p>
              <a:pPr algn="ctr"/>
              <a:r>
                <a:rPr lang="ru-RU" sz="2000" b="1" dirty="0"/>
                <a:t>игрока</a:t>
              </a:r>
            </a:p>
          </p:txBody>
        </p:sp>
      </p:grpSp>
      <p:sp>
        <p:nvSpPr>
          <p:cNvPr id="26" name="Стрелка: вниз 25">
            <a:extLst>
              <a:ext uri="{FF2B5EF4-FFF2-40B4-BE49-F238E27FC236}">
                <a16:creationId xmlns:a16="http://schemas.microsoft.com/office/drawing/2014/main" id="{6F21A3B8-8C14-EA4C-047F-CF2FD2580089}"/>
              </a:ext>
            </a:extLst>
          </p:cNvPr>
          <p:cNvSpPr/>
          <p:nvPr/>
        </p:nvSpPr>
        <p:spPr>
          <a:xfrm rot="16200000">
            <a:off x="5599239" y="3784579"/>
            <a:ext cx="859114" cy="694147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7842C85F-FA60-EF01-656F-C2325E931E1F}"/>
              </a:ext>
            </a:extLst>
          </p:cNvPr>
          <p:cNvSpPr/>
          <p:nvPr/>
        </p:nvSpPr>
        <p:spPr>
          <a:xfrm rot="16200000">
            <a:off x="2627133" y="3784579"/>
            <a:ext cx="859114" cy="694147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: вниз 33">
            <a:extLst>
              <a:ext uri="{FF2B5EF4-FFF2-40B4-BE49-F238E27FC236}">
                <a16:creationId xmlns:a16="http://schemas.microsoft.com/office/drawing/2014/main" id="{8690655F-1A33-51EC-97D5-5D72FB96A0E1}"/>
              </a:ext>
            </a:extLst>
          </p:cNvPr>
          <p:cNvSpPr/>
          <p:nvPr/>
        </p:nvSpPr>
        <p:spPr>
          <a:xfrm>
            <a:off x="2600813" y="2759426"/>
            <a:ext cx="859114" cy="694147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: вниз 34">
            <a:extLst>
              <a:ext uri="{FF2B5EF4-FFF2-40B4-BE49-F238E27FC236}">
                <a16:creationId xmlns:a16="http://schemas.microsoft.com/office/drawing/2014/main" id="{9E458157-39CA-C934-F04B-DBBBDA504FF4}"/>
              </a:ext>
            </a:extLst>
          </p:cNvPr>
          <p:cNvSpPr/>
          <p:nvPr/>
        </p:nvSpPr>
        <p:spPr>
          <a:xfrm>
            <a:off x="5602766" y="2685410"/>
            <a:ext cx="859114" cy="694147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01F6E9-29C8-B8C4-5D05-811734F97999}"/>
              </a:ext>
            </a:extLst>
          </p:cNvPr>
          <p:cNvSpPr txBox="1"/>
          <p:nvPr/>
        </p:nvSpPr>
        <p:spPr>
          <a:xfrm>
            <a:off x="1669993" y="2067882"/>
            <a:ext cx="277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Взаимодействие игрока и механик друг с другом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309299-1EC8-C192-DDD7-8298AEB02BCC}"/>
              </a:ext>
            </a:extLst>
          </p:cNvPr>
          <p:cNvSpPr txBox="1"/>
          <p:nvPr/>
        </p:nvSpPr>
        <p:spPr>
          <a:xfrm>
            <a:off x="5116465" y="2257086"/>
            <a:ext cx="18246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/>
              <a:t>Личность игрока</a:t>
            </a:r>
          </a:p>
        </p:txBody>
      </p:sp>
    </p:spTree>
    <p:extLst>
      <p:ext uri="{BB962C8B-B14F-4D97-AF65-F5344CB8AC3E}">
        <p14:creationId xmlns:p14="http://schemas.microsoft.com/office/powerpoint/2010/main" val="221274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76" y="323296"/>
            <a:ext cx="9692640" cy="1017232"/>
          </a:xfrm>
        </p:spPr>
        <p:txBody>
          <a:bodyPr/>
          <a:lstStyle/>
          <a:p>
            <a:r>
              <a:rPr lang="ru-RU" dirty="0"/>
              <a:t>Виды интересного (опыт)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BD7D19-D5D9-0F99-0D2B-03BB4EBB5A82}"/>
              </a:ext>
            </a:extLst>
          </p:cNvPr>
          <p:cNvSpPr txBox="1"/>
          <p:nvPr/>
        </p:nvSpPr>
        <p:spPr>
          <a:xfrm>
            <a:off x="501476" y="1515294"/>
            <a:ext cx="28542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Ощущения 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Фантазия 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Повествование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Вызов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Единение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Открытие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Выражение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Подчинение</a:t>
            </a:r>
          </a:p>
        </p:txBody>
      </p:sp>
    </p:spTree>
    <p:extLst>
      <p:ext uri="{BB962C8B-B14F-4D97-AF65-F5344CB8AC3E}">
        <p14:creationId xmlns:p14="http://schemas.microsoft.com/office/powerpoint/2010/main" val="295015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B4F7F39-B660-44CE-A049-498D98380D16}"/>
              </a:ext>
            </a:extLst>
          </p:cNvPr>
          <p:cNvSpPr/>
          <p:nvPr/>
        </p:nvSpPr>
        <p:spPr>
          <a:xfrm>
            <a:off x="11176986" y="0"/>
            <a:ext cx="108307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08385" cy="1017232"/>
          </a:xfrm>
        </p:spPr>
        <p:txBody>
          <a:bodyPr/>
          <a:lstStyle/>
          <a:p>
            <a:r>
              <a:rPr lang="ru-RU" dirty="0"/>
              <a:t>Ощущения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EEE51A4-86CF-4796-A70F-A2D1EE317226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6E63B2A-F2E9-45E7-9B4E-EAD6C4D3A161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46F99CB-EA23-409D-950D-A0D772EBDE31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3708385" cy="101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Фантазия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F332FC2-A1CB-44CB-B3FC-FD0BA2F8F190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3883937" cy="101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Повествование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41C5DF3-E9E9-4C3A-B1EE-F73C5BC94998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3708385" cy="101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Вызов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686AF5-12D9-4546-A8B8-C15DFE6D28DD}"/>
              </a:ext>
            </a:extLst>
          </p:cNvPr>
          <p:cNvSpPr txBox="1"/>
          <p:nvPr/>
        </p:nvSpPr>
        <p:spPr>
          <a:xfrm>
            <a:off x="249891" y="1017232"/>
            <a:ext cx="320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Взаимодействие с органами чувств игрока. </a:t>
            </a:r>
            <a:r>
              <a:rPr lang="ru-RU" dirty="0" err="1">
                <a:solidFill>
                  <a:schemeClr val="tx1">
                    <a:lumMod val="85000"/>
                  </a:schemeClr>
                </a:solidFill>
              </a:rPr>
              <a:t>Визуал</a:t>
            </a:r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, музыка и т.д.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6C43B-2664-41A8-9958-AF367A84D64B}"/>
              </a:ext>
            </a:extLst>
          </p:cNvPr>
          <p:cNvSpPr txBox="1"/>
          <p:nvPr/>
        </p:nvSpPr>
        <p:spPr>
          <a:xfrm>
            <a:off x="6345891" y="1014666"/>
            <a:ext cx="3208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Создание воображаемого мира. Уход от реальности.</a:t>
            </a:r>
          </a:p>
          <a:p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Взятие на себя роли другого персонажа.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5EF886-41C2-44AD-B6CA-55172110EB80}"/>
              </a:ext>
            </a:extLst>
          </p:cNvPr>
          <p:cNvSpPr txBox="1"/>
          <p:nvPr/>
        </p:nvSpPr>
        <p:spPr>
          <a:xfrm>
            <a:off x="249891" y="4448798"/>
            <a:ext cx="3208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События, происходящие в игре. </a:t>
            </a:r>
            <a:r>
              <a:rPr lang="ru-RU" dirty="0" err="1">
                <a:solidFill>
                  <a:schemeClr val="tx1">
                    <a:lumMod val="85000"/>
                  </a:schemeClr>
                </a:solidFill>
              </a:rPr>
              <a:t>Заскриптованные</a:t>
            </a:r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 или вызванные деятельностью игрока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CC582-C2A9-4A6C-B1A3-EE0AC891490D}"/>
              </a:ext>
            </a:extLst>
          </p:cNvPr>
          <p:cNvSpPr txBox="1"/>
          <p:nvPr/>
        </p:nvSpPr>
        <p:spPr>
          <a:xfrm>
            <a:off x="6345891" y="4446232"/>
            <a:ext cx="3208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Азарт от преодоления трудностей.</a:t>
            </a:r>
          </a:p>
        </p:txBody>
      </p:sp>
      <p:pic>
        <p:nvPicPr>
          <p:cNvPr id="1028" name="Picture 4" descr="https://steamuserimages-a.akamaihd.net/ugc/1893227872148072242/F671A37E283D04F5D4E401791BAFB2BE80EFC352/?imw=512&amp;amp;&amp;amp;ima=fit&amp;amp;impolicy=Letterbox&amp;amp;imcolor=%23000000&amp;amp;letterbox=false">
            <a:extLst>
              <a:ext uri="{FF2B5EF4-FFF2-40B4-BE49-F238E27FC236}">
                <a16:creationId xmlns:a16="http://schemas.microsoft.com/office/drawing/2014/main" id="{3A898AB5-60F2-4BEA-ABD5-B67986EA4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12" y="589332"/>
            <a:ext cx="2702459" cy="270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parcsetjardins-rhonealpes.com/wp-content/uploads/2019/02/book-3495713_1920.jpg">
            <a:extLst>
              <a:ext uri="{FF2B5EF4-FFF2-40B4-BE49-F238E27FC236}">
                <a16:creationId xmlns:a16="http://schemas.microsoft.com/office/drawing/2014/main" id="{FA7B4B5C-14C2-4049-AE4D-1522C9A0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13" y="4855041"/>
            <a:ext cx="2751734" cy="18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2.9111s.ru/uploads/202309/22/b23f07402b902ced1ba6201bca9eda1b.jpg">
            <a:extLst>
              <a:ext uri="{FF2B5EF4-FFF2-40B4-BE49-F238E27FC236}">
                <a16:creationId xmlns:a16="http://schemas.microsoft.com/office/drawing/2014/main" id="{2E5BE86A-02D4-473E-A589-38EFCBAFB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7"/>
          <a:stretch/>
        </p:blipFill>
        <p:spPr bwMode="auto">
          <a:xfrm>
            <a:off x="9332287" y="4347688"/>
            <a:ext cx="2751734" cy="243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icture background">
            <a:extLst>
              <a:ext uri="{FF2B5EF4-FFF2-40B4-BE49-F238E27FC236}">
                <a16:creationId xmlns:a16="http://schemas.microsoft.com/office/drawing/2014/main" id="{CBFF19EF-38FB-483C-9A3D-ABFFC0033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0"/>
          <a:stretch/>
        </p:blipFill>
        <p:spPr bwMode="auto">
          <a:xfrm>
            <a:off x="3002845" y="987630"/>
            <a:ext cx="2917602" cy="217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2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B4F7F39-B660-44CE-A049-498D98380D16}"/>
              </a:ext>
            </a:extLst>
          </p:cNvPr>
          <p:cNvSpPr/>
          <p:nvPr/>
        </p:nvSpPr>
        <p:spPr>
          <a:xfrm>
            <a:off x="11176986" y="0"/>
            <a:ext cx="108307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08385" cy="1017232"/>
          </a:xfrm>
        </p:spPr>
        <p:txBody>
          <a:bodyPr/>
          <a:lstStyle/>
          <a:p>
            <a:r>
              <a:rPr lang="ru-RU" dirty="0"/>
              <a:t>Единение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EEE51A4-86CF-4796-A70F-A2D1EE317226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6E63B2A-F2E9-45E7-9B4E-EAD6C4D3A161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46F99CB-EA23-409D-950D-A0D772EBDE31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3708385" cy="101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Открытие 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F332FC2-A1CB-44CB-B3FC-FD0BA2F8F190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3883937" cy="101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Выражение 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41C5DF3-E9E9-4C3A-B1EE-F73C5BC94998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3708385" cy="101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Подчинение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686AF5-12D9-4546-A8B8-C15DFE6D28DD}"/>
              </a:ext>
            </a:extLst>
          </p:cNvPr>
          <p:cNvSpPr txBox="1"/>
          <p:nvPr/>
        </p:nvSpPr>
        <p:spPr>
          <a:xfrm>
            <a:off x="249891" y="1017232"/>
            <a:ext cx="2999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Живое общение/взаимодействие с реальными людьми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6C43B-2664-41A8-9958-AF367A84D64B}"/>
              </a:ext>
            </a:extLst>
          </p:cNvPr>
          <p:cNvSpPr txBox="1"/>
          <p:nvPr/>
        </p:nvSpPr>
        <p:spPr>
          <a:xfrm>
            <a:off x="6345891" y="1014666"/>
            <a:ext cx="3035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Жажда встречи с чем то новым. Любознательность.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5EF886-41C2-44AD-B6CA-55172110EB80}"/>
              </a:ext>
            </a:extLst>
          </p:cNvPr>
          <p:cNvSpPr txBox="1"/>
          <p:nvPr/>
        </p:nvSpPr>
        <p:spPr>
          <a:xfrm>
            <a:off x="249891" y="4448798"/>
            <a:ext cx="2999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Возможность самореализации. Творчество. Демонстрация своих способностей.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CC582-C2A9-4A6C-B1A3-EE0AC891490D}"/>
              </a:ext>
            </a:extLst>
          </p:cNvPr>
          <p:cNvSpPr txBox="1"/>
          <p:nvPr/>
        </p:nvSpPr>
        <p:spPr>
          <a:xfrm>
            <a:off x="6345891" y="4446232"/>
            <a:ext cx="2573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Следование регламенту. Уставу, общим правилам.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898AB5-60F2-4BEA-ABD5-B67986EA4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1562" y="1633522"/>
            <a:ext cx="2702459" cy="152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A7B4B5C-14C2-4049-AE4D-1522C9A0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9227" y="4014698"/>
            <a:ext cx="2670732" cy="26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E5BE86A-02D4-473E-A589-38EFCBAF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5306" y="4787177"/>
            <a:ext cx="3463352" cy="194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traveltimes.ru/wp-content/uploads/2021/09/obsh-scaled.jpeg">
            <a:extLst>
              <a:ext uri="{FF2B5EF4-FFF2-40B4-BE49-F238E27FC236}">
                <a16:creationId xmlns:a16="http://schemas.microsoft.com/office/drawing/2014/main" id="{EA84F82B-D1FF-4C88-A64A-7BEC69EED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13" y="1318882"/>
            <a:ext cx="2751734" cy="183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91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178"/>
            <a:ext cx="5810545" cy="675744"/>
          </a:xfrm>
        </p:spPr>
        <p:txBody>
          <a:bodyPr>
            <a:normAutofit fontScale="90000"/>
          </a:bodyPr>
          <a:lstStyle/>
          <a:p>
            <a:r>
              <a:rPr lang="ru-RU" dirty="0"/>
              <a:t>Плоскость интересов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4A91C1E-584C-48EB-BC91-FDF3E3034A87}"/>
              </a:ext>
            </a:extLst>
          </p:cNvPr>
          <p:cNvCxnSpPr>
            <a:cxnSpLocks/>
          </p:cNvCxnSpPr>
          <p:nvPr/>
        </p:nvCxnSpPr>
        <p:spPr>
          <a:xfrm flipH="1">
            <a:off x="5739412" y="1349406"/>
            <a:ext cx="1481" cy="4848713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8A999E1-3692-429F-ACA8-7756BDD84684}"/>
              </a:ext>
            </a:extLst>
          </p:cNvPr>
          <p:cNvCxnSpPr>
            <a:cxnSpLocks/>
          </p:cNvCxnSpPr>
          <p:nvPr/>
        </p:nvCxnSpPr>
        <p:spPr>
          <a:xfrm>
            <a:off x="439333" y="3934658"/>
            <a:ext cx="10089584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6D12B7D-9B2F-4B6A-BB9E-2822DE02AE76}"/>
              </a:ext>
            </a:extLst>
          </p:cNvPr>
          <p:cNvSpPr/>
          <p:nvPr/>
        </p:nvSpPr>
        <p:spPr>
          <a:xfrm>
            <a:off x="7995379" y="1546067"/>
            <a:ext cx="2925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200" dirty="0"/>
              <a:t>накопление мощи, денег, крутых артефактов — любых игровых благ и ресурсов.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C54D86-D274-4BD1-926D-DC82C36CFECC}"/>
              </a:ext>
            </a:extLst>
          </p:cNvPr>
          <p:cNvSpPr/>
          <p:nvPr/>
        </p:nvSpPr>
        <p:spPr>
          <a:xfrm>
            <a:off x="7849795" y="1227762"/>
            <a:ext cx="30713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Накопители (Карьеристы)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B12F8E1-D024-44D3-9AF8-9BE5B40B3B69}"/>
              </a:ext>
            </a:extLst>
          </p:cNvPr>
          <p:cNvSpPr/>
          <p:nvPr/>
        </p:nvSpPr>
        <p:spPr>
          <a:xfrm>
            <a:off x="9448801" y="5892276"/>
            <a:ext cx="1809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200" dirty="0"/>
              <a:t>изучение игрового мира. Раскрытие тайн.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BF43E4B-43D9-4275-85FC-D95406178DB3}"/>
              </a:ext>
            </a:extLst>
          </p:cNvPr>
          <p:cNvSpPr/>
          <p:nvPr/>
        </p:nvSpPr>
        <p:spPr>
          <a:xfrm>
            <a:off x="9385459" y="5576498"/>
            <a:ext cx="4607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Исследователи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ADA56D0-BF71-44A7-9F1D-ABE85B32A44F}"/>
              </a:ext>
            </a:extLst>
          </p:cNvPr>
          <p:cNvSpPr/>
          <p:nvPr/>
        </p:nvSpPr>
        <p:spPr>
          <a:xfrm>
            <a:off x="240734" y="1530396"/>
            <a:ext cx="2293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превосходство над другими игроками, доминирование, властвование. Только победа.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E81E0E9-64E8-430B-9018-3D223F63A66B}"/>
              </a:ext>
            </a:extLst>
          </p:cNvPr>
          <p:cNvSpPr/>
          <p:nvPr/>
        </p:nvSpPr>
        <p:spPr>
          <a:xfrm>
            <a:off x="230809" y="1211991"/>
            <a:ext cx="4607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Киллеры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E28E0EA-9A6F-4E1D-B78A-B3F5E715221B}"/>
              </a:ext>
            </a:extLst>
          </p:cNvPr>
          <p:cNvSpPr/>
          <p:nvPr/>
        </p:nvSpPr>
        <p:spPr>
          <a:xfrm>
            <a:off x="240734" y="5745775"/>
            <a:ext cx="2190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общение с другими игроками, социальное взаимодействие.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75CE1C8-1A52-4BCC-BABB-06AF531705F9}"/>
              </a:ext>
            </a:extLst>
          </p:cNvPr>
          <p:cNvSpPr/>
          <p:nvPr/>
        </p:nvSpPr>
        <p:spPr>
          <a:xfrm>
            <a:off x="240734" y="5394638"/>
            <a:ext cx="4607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err="1"/>
              <a:t>Социальщики</a:t>
            </a:r>
            <a:endParaRPr lang="ru-RU" sz="1600" b="1" dirty="0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5532F101-385F-412F-A76C-DCE16D6B23A2}"/>
              </a:ext>
            </a:extLst>
          </p:cNvPr>
          <p:cNvSpPr/>
          <p:nvPr/>
        </p:nvSpPr>
        <p:spPr>
          <a:xfrm>
            <a:off x="5672831" y="1227762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8D4B5D8E-2373-4949-A66B-7E9106D6B6B4}"/>
              </a:ext>
            </a:extLst>
          </p:cNvPr>
          <p:cNvSpPr/>
          <p:nvPr/>
        </p:nvSpPr>
        <p:spPr>
          <a:xfrm rot="5400000">
            <a:off x="10528122" y="3785437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AE32FDF1-14D3-41A8-BEF7-80EF937F1918}"/>
              </a:ext>
            </a:extLst>
          </p:cNvPr>
          <p:cNvSpPr/>
          <p:nvPr/>
        </p:nvSpPr>
        <p:spPr>
          <a:xfrm rot="16200000">
            <a:off x="370476" y="3814810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ACF53494-23DC-4CDC-862D-27FECDFBA63A}"/>
              </a:ext>
            </a:extLst>
          </p:cNvPr>
          <p:cNvSpPr/>
          <p:nvPr/>
        </p:nvSpPr>
        <p:spPr>
          <a:xfrm rot="10800000">
            <a:off x="5670555" y="6023814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98C92E2-F34A-497A-A78E-43A45E57858E}"/>
              </a:ext>
            </a:extLst>
          </p:cNvPr>
          <p:cNvSpPr/>
          <p:nvPr/>
        </p:nvSpPr>
        <p:spPr>
          <a:xfrm>
            <a:off x="10063581" y="3969103"/>
            <a:ext cx="930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1">
                    <a:lumMod val="85000"/>
                  </a:schemeClr>
                </a:solidFill>
              </a:rPr>
              <a:t>Мир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DA14C7D-0809-495E-AD66-8ED7A5CEC1B0}"/>
              </a:ext>
            </a:extLst>
          </p:cNvPr>
          <p:cNvSpPr/>
          <p:nvPr/>
        </p:nvSpPr>
        <p:spPr>
          <a:xfrm>
            <a:off x="193090" y="3975496"/>
            <a:ext cx="1225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1">
                    <a:lumMod val="85000"/>
                  </a:schemeClr>
                </a:solidFill>
              </a:rPr>
              <a:t>Игрок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A05629C-4422-4D6A-B1AC-E1953D24C823}"/>
              </a:ext>
            </a:extLst>
          </p:cNvPr>
          <p:cNvSpPr/>
          <p:nvPr/>
        </p:nvSpPr>
        <p:spPr>
          <a:xfrm>
            <a:off x="5051672" y="711403"/>
            <a:ext cx="1593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1">
                    <a:lumMod val="85000"/>
                  </a:schemeClr>
                </a:solidFill>
              </a:rPr>
              <a:t>Действие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FDF845A-8AD4-4A7B-B56D-CA1C5D00D474}"/>
              </a:ext>
            </a:extLst>
          </p:cNvPr>
          <p:cNvSpPr/>
          <p:nvPr/>
        </p:nvSpPr>
        <p:spPr>
          <a:xfrm>
            <a:off x="4542075" y="6352038"/>
            <a:ext cx="2532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1">
                    <a:lumMod val="85000"/>
                  </a:schemeClr>
                </a:solidFill>
              </a:rPr>
              <a:t>Взаимодействие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2181476-7A77-4555-8D69-FCA82436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90" y="2607465"/>
            <a:ext cx="3254630" cy="1220487"/>
          </a:xfrm>
          <a:prstGeom prst="rect">
            <a:avLst/>
          </a:prstGeom>
        </p:spPr>
      </p:pic>
      <p:pic>
        <p:nvPicPr>
          <p:cNvPr id="3074" name="Picture 2" descr="https://pic.rutubelist.ru/video/9e/2e/9e2e12742960ac3be06c33266389e401.jpg">
            <a:extLst>
              <a:ext uri="{FF2B5EF4-FFF2-40B4-BE49-F238E27FC236}">
                <a16:creationId xmlns:a16="http://schemas.microsoft.com/office/drawing/2014/main" id="{89B84276-68B0-41F5-89E3-ADB59CEC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491" y="2167900"/>
            <a:ext cx="2940009" cy="165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A855F9A-C26B-4B8E-B5F8-573C6C633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402" y="4003515"/>
            <a:ext cx="2866255" cy="1552005"/>
          </a:xfrm>
          <a:prstGeom prst="rect">
            <a:avLst/>
          </a:prstGeom>
        </p:spPr>
      </p:pic>
      <p:pic>
        <p:nvPicPr>
          <p:cNvPr id="3076" name="Picture 4" descr="https://avatars.mds.yandex.net/i?id=8627d2b7bd90af407f34da7e4be80a0827e09c27-10024314-images-thumbs&amp;n=13">
            <a:extLst>
              <a:ext uri="{FF2B5EF4-FFF2-40B4-BE49-F238E27FC236}">
                <a16:creationId xmlns:a16="http://schemas.microsoft.com/office/drawing/2014/main" id="{87257DF3-682E-49AC-9C3A-90CC88CE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90" y="3998450"/>
            <a:ext cx="2546064" cy="14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76" y="323296"/>
            <a:ext cx="9692640" cy="1017232"/>
          </a:xfrm>
        </p:spPr>
        <p:txBody>
          <a:bodyPr/>
          <a:lstStyle/>
          <a:p>
            <a:r>
              <a:rPr lang="ru-RU" dirty="0"/>
              <a:t>«Большая пятёрка»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BD7D19-D5D9-0F99-0D2B-03BB4EBB5A82}"/>
              </a:ext>
            </a:extLst>
          </p:cNvPr>
          <p:cNvSpPr txBox="1"/>
          <p:nvPr/>
        </p:nvSpPr>
        <p:spPr>
          <a:xfrm>
            <a:off x="501476" y="1515294"/>
            <a:ext cx="4194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Открытость новому 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Сознательность 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Экстраверсия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Доброжелательность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 err="1"/>
              <a:t>Нейротизм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DAB2C8-5153-4B90-A083-4A97B139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277" y="2460840"/>
            <a:ext cx="6988723" cy="4397160"/>
          </a:xfrm>
          <a:prstGeom prst="rect">
            <a:avLst/>
          </a:prstGeom>
        </p:spPr>
      </p:pic>
      <p:pic>
        <p:nvPicPr>
          <p:cNvPr id="4" name="Рисунок 3">
            <a:hlinkClick r:id="rId3"/>
            <a:extLst>
              <a:ext uri="{FF2B5EF4-FFF2-40B4-BE49-F238E27FC236}">
                <a16:creationId xmlns:a16="http://schemas.microsoft.com/office/drawing/2014/main" id="{380873DE-CB44-4AEB-888E-B2AF7781B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46" y="3737035"/>
            <a:ext cx="2471992" cy="2428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A517F-3EFC-4A9D-85E5-D21F50653857}"/>
              </a:ext>
            </a:extLst>
          </p:cNvPr>
          <p:cNvSpPr txBox="1"/>
          <p:nvPr/>
        </p:nvSpPr>
        <p:spPr>
          <a:xfrm>
            <a:off x="1482749" y="6165372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hlinkClick r:id="rId3"/>
              </a:rPr>
              <a:t>ТЕСТ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8281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9B28B-D092-C295-ADC9-E3C4E3B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42" y="3264765"/>
            <a:ext cx="9692640" cy="101723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«Открытость новому»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2B27887-32D7-4885-9E18-25DD354C7790}"/>
              </a:ext>
            </a:extLst>
          </p:cNvPr>
          <p:cNvSpPr/>
          <p:nvPr/>
        </p:nvSpPr>
        <p:spPr>
          <a:xfrm>
            <a:off x="7747574" y="2137883"/>
            <a:ext cx="34611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Воображение, Креативность.</a:t>
            </a:r>
          </a:p>
          <a:p>
            <a:pPr algn="ctr"/>
            <a:r>
              <a:rPr lang="ru-RU" dirty="0"/>
              <a:t>Поиск нового и разнообразного опыта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217D03A-7226-4A25-A7D0-43B893E9FB7E}"/>
              </a:ext>
            </a:extLst>
          </p:cNvPr>
          <p:cNvCxnSpPr>
            <a:cxnSpLocks/>
          </p:cNvCxnSpPr>
          <p:nvPr/>
        </p:nvCxnSpPr>
        <p:spPr>
          <a:xfrm>
            <a:off x="594339" y="3382397"/>
            <a:ext cx="10089584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CD2D0679-38E5-4E6F-9344-4460586A0B8F}"/>
              </a:ext>
            </a:extLst>
          </p:cNvPr>
          <p:cNvSpPr/>
          <p:nvPr/>
        </p:nvSpPr>
        <p:spPr>
          <a:xfrm rot="5400000">
            <a:off x="10683128" y="3233176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698EF737-702B-415E-AC81-011E0555822D}"/>
              </a:ext>
            </a:extLst>
          </p:cNvPr>
          <p:cNvSpPr/>
          <p:nvPr/>
        </p:nvSpPr>
        <p:spPr>
          <a:xfrm rot="16200000">
            <a:off x="525482" y="3262549"/>
            <a:ext cx="137714" cy="2396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951E0BA-621E-4253-A38C-09221BD80C4B}"/>
              </a:ext>
            </a:extLst>
          </p:cNvPr>
          <p:cNvSpPr/>
          <p:nvPr/>
        </p:nvSpPr>
        <p:spPr>
          <a:xfrm>
            <a:off x="151155" y="2137883"/>
            <a:ext cx="3687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Практичность, приземлённость</a:t>
            </a:r>
          </a:p>
          <a:p>
            <a:pPr algn="ctr"/>
            <a:r>
              <a:rPr lang="ru-RU" dirty="0"/>
              <a:t>Знакомый, предсказуемый опыт. Неизобретательны.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5EF8CCC-839C-4AA8-8CD5-7B9426B7ADD0}"/>
              </a:ext>
            </a:extLst>
          </p:cNvPr>
          <p:cNvSpPr txBox="1">
            <a:spLocks/>
          </p:cNvSpPr>
          <p:nvPr/>
        </p:nvSpPr>
        <p:spPr>
          <a:xfrm>
            <a:off x="826842" y="3589497"/>
            <a:ext cx="9692640" cy="1017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/>
              <a:t>Находчивость и любопытство</a:t>
            </a:r>
          </a:p>
        </p:txBody>
      </p:sp>
    </p:spTree>
    <p:extLst>
      <p:ext uri="{BB962C8B-B14F-4D97-AF65-F5344CB8AC3E}">
        <p14:creationId xmlns:p14="http://schemas.microsoft.com/office/powerpoint/2010/main" val="688133297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549</TotalTime>
  <Words>328</Words>
  <Application>Microsoft Office PowerPoint</Application>
  <PresentationFormat>Широкоэкранный</PresentationFormat>
  <Paragraphs>99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Schoolbook</vt:lpstr>
      <vt:lpstr>Wingdings 2</vt:lpstr>
      <vt:lpstr>Вид</vt:lpstr>
      <vt:lpstr>Виды игроков</vt:lpstr>
      <vt:lpstr>МДЭ</vt:lpstr>
      <vt:lpstr>МДЭ</vt:lpstr>
      <vt:lpstr>Виды интересного (опыт)</vt:lpstr>
      <vt:lpstr>Ощущения</vt:lpstr>
      <vt:lpstr>Единение </vt:lpstr>
      <vt:lpstr>Плоскость интересов</vt:lpstr>
      <vt:lpstr>«Большая пятёрка» </vt:lpstr>
      <vt:lpstr>«Открытость новому» </vt:lpstr>
      <vt:lpstr>«Сознательность» </vt:lpstr>
      <vt:lpstr>«Экстраверсия» </vt:lpstr>
      <vt:lpstr>«Доброжелательность» </vt:lpstr>
      <vt:lpstr>«Нейротизм»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Crow XR</dc:creator>
  <cp:lastModifiedBy>Кирилл Шутов</cp:lastModifiedBy>
  <cp:revision>27</cp:revision>
  <dcterms:created xsi:type="dcterms:W3CDTF">2023-02-10T06:46:32Z</dcterms:created>
  <dcterms:modified xsi:type="dcterms:W3CDTF">2025-10-06T05:46:01Z</dcterms:modified>
</cp:coreProperties>
</file>